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8" r:id="rId5"/>
    <p:sldId id="258" r:id="rId6"/>
    <p:sldId id="259" r:id="rId7"/>
    <p:sldId id="27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70" r:id="rId17"/>
    <p:sldId id="271" r:id="rId18"/>
    <p:sldId id="280" r:id="rId19"/>
    <p:sldId id="284" r:id="rId20"/>
    <p:sldId id="282" r:id="rId21"/>
    <p:sldId id="281" r:id="rId22"/>
    <p:sldId id="285" r:id="rId23"/>
    <p:sldId id="286" r:id="rId24"/>
    <p:sldId id="287" r:id="rId25"/>
    <p:sldId id="288" r:id="rId26"/>
    <p:sldId id="272" r:id="rId27"/>
    <p:sldId id="273" r:id="rId28"/>
    <p:sldId id="274" r:id="rId29"/>
    <p:sldId id="275" r:id="rId30"/>
  </p:sldIdLst>
  <p:sldSz cx="12192000" cy="6858000"/>
  <p:notesSz cx="6858000" cy="9144000"/>
  <p:embeddedFontLs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Bahnschrift" panose="020B0502040204020203" charset="0"/>
      <p:regular r:id="rId38"/>
      <p:bold r:id="rId39"/>
    </p:embeddedFont>
    <p:embeddedFont>
      <p:font typeface="Poppins" panose="00000600000000000000"/>
      <p:regular r:id="rId40"/>
      <p:bold r:id="rId41"/>
    </p:embeddedFont>
    <p:embeddedFont>
      <p:font typeface="Poppins SemiBold" panose="00000600000000000000"/>
      <p:regular r:id="rId42"/>
      <p:bold r:id="rId43"/>
    </p:embeddedFont>
    <p:embeddedFont>
      <p:font typeface="Lato Light" panose="020F0502020204030203"/>
      <p:regular r:id="rId44"/>
      <p:bold r:id="rId45"/>
      <p:italic r:id="rId46"/>
      <p:boldItalic r:id="rId47"/>
    </p:embeddedFont>
    <p:embeddedFont>
      <p:font typeface="Lato" panose="020F0502020204030203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90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14509C-7570-4F49-B173-3D3EA11BE6B5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7E7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90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" name="Google Shape;358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3" name="Google Shape;50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5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56.png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55.png"/><Relationship Id="rId3" Type="http://schemas.openxmlformats.org/officeDocument/2006/relationships/tags" Target="../tags/tag60.xml"/><Relationship Id="rId2" Type="http://schemas.openxmlformats.org/officeDocument/2006/relationships/image" Target="../media/image21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7.png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0.png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0.png"/><Relationship Id="rId2" Type="http://schemas.openxmlformats.org/officeDocument/2006/relationships/tags" Target="../tags/tag8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5.png"/><Relationship Id="rId6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3" Type="http://schemas.openxmlformats.org/officeDocument/2006/relationships/notesSlide" Target="../notesSlides/notesSlide2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3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2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6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10.png"/><Relationship Id="rId2" Type="http://schemas.openxmlformats.org/officeDocument/2006/relationships/tags" Target="../tags/tag87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10.png"/><Relationship Id="rId2" Type="http://schemas.openxmlformats.org/officeDocument/2006/relationships/tags" Target="../tags/tag9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10.png"/><Relationship Id="rId2" Type="http://schemas.openxmlformats.org/officeDocument/2006/relationships/tags" Target="../tags/tag96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10.png"/><Relationship Id="rId2" Type="http://schemas.openxmlformats.org/officeDocument/2006/relationships/tags" Target="../tags/tag100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0.png"/><Relationship Id="rId2" Type="http://schemas.openxmlformats.org/officeDocument/2006/relationships/tags" Target="../tags/tag29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../media/image37.png"/><Relationship Id="rId3" Type="http://schemas.openxmlformats.org/officeDocument/2006/relationships/tags" Target="../tags/tag42.xml"/><Relationship Id="rId2" Type="http://schemas.openxmlformats.org/officeDocument/2006/relationships/image" Target="../media/image36.pn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9720" y="128270"/>
            <a:ext cx="11553190" cy="66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276985" y="2863215"/>
            <a:ext cx="9422765" cy="74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KHAI PHÁ DỮ LIỆU</a:t>
            </a:r>
            <a:endParaRPr lang="en-US" sz="44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76985" y="3640455"/>
            <a:ext cx="942276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6B35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Tích Hành Vi Mua Sắm Khách Hàng</a:t>
            </a:r>
            <a:endParaRPr lang="en-US" sz="2800" b="0" i="0" u="none" strike="noStrike" cap="none">
              <a:solidFill>
                <a:srgbClr val="FF6B35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506220" y="4088765"/>
            <a:ext cx="8974455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555555"/>
                </a:solidFill>
                <a:latin typeface="Bahnschrift" panose="020B0502040204020203" charset="0"/>
                <a:ea typeface="Lato Light" panose="020F0502020204030203"/>
                <a:cs typeface="Bahnschrift" panose="020B0502040204020203" charset="0"/>
                <a:sym typeface="Lato Light" panose="020F0502020204030203"/>
              </a:rPr>
              <a:t>Customer Shopping Dataset - Istanbul Malls</a:t>
            </a:r>
            <a:endParaRPr lang="en-US" sz="2000" b="0" i="0" u="none" strike="noStrike" cap="none">
              <a:solidFill>
                <a:srgbClr val="555555"/>
              </a:solidFill>
              <a:latin typeface="Bahnschrift" panose="020B0502040204020203" charset="0"/>
              <a:ea typeface="Lato Light" panose="020F0502020204030203"/>
              <a:cs typeface="Bahnschrift" panose="020B0502040204020203" charset="0"/>
              <a:sym typeface="Lato Light" panose="020F0502020204030203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619750" y="5523567"/>
            <a:ext cx="952500" cy="19050"/>
          </a:xfrm>
          <a:prstGeom prst="rect">
            <a:avLst/>
          </a:prstGeom>
          <a:solidFill>
            <a:srgbClr val="2E5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506220" y="5752465"/>
            <a:ext cx="897445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Giảng viên hướng dẫn: Thầy Đỗ Như Tài | Học kỳ 1, 2024-2025</a:t>
            </a:r>
            <a:endParaRPr lang="en-US" sz="1600" b="1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" name="Google Shape;86;p13"/>
          <p:cNvSpPr txBox="1"/>
          <p:nvPr/>
        </p:nvSpPr>
        <p:spPr>
          <a:xfrm>
            <a:off x="1022985" y="293370"/>
            <a:ext cx="10109200" cy="91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5400" b="1" i="0" u="none" strike="noStrike" cap="none">
                <a:solidFill>
                  <a:schemeClr val="bg2">
                    <a:lumMod val="75000"/>
                  </a:schemeClr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TRƯỜNG ĐẠI HỌC SÀI GÒN</a:t>
            </a:r>
            <a:endParaRPr lang="vi-VN" altLang="en-US" sz="5400" b="1" i="0" u="none" strike="noStrike" cap="none">
              <a:solidFill>
                <a:schemeClr val="bg2">
                  <a:lumMod val="75000"/>
                </a:schemeClr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pic>
        <p:nvPicPr>
          <p:cNvPr id="5" name="Picture 4" descr="93feb59ba393eed743e9ff536b9cd5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45" y="1224915"/>
            <a:ext cx="1514475" cy="1519555"/>
          </a:xfrm>
          <a:prstGeom prst="rect">
            <a:avLst/>
          </a:prstGeom>
        </p:spPr>
      </p:pic>
      <p:sp>
        <p:nvSpPr>
          <p:cNvPr id="2" name="Google Shape;86;p13"/>
          <p:cNvSpPr txBox="1"/>
          <p:nvPr/>
        </p:nvSpPr>
        <p:spPr>
          <a:xfrm>
            <a:off x="1276985" y="4695825"/>
            <a:ext cx="9422765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400" b="1" i="0" u="none" strike="noStrike" cap="none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NHÓM 06 - DDU1231</a:t>
            </a:r>
            <a:endParaRPr lang="vi-VN" altLang="en-US" sz="2400" b="1" i="0" u="none" strike="noStrike" cap="none">
              <a:solidFill>
                <a:schemeClr val="bg2">
                  <a:lumMod val="60000"/>
                  <a:lumOff val="40000"/>
                </a:schemeClr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476250" y="2985343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Tích Mô Tả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pic>
        <p:nvPicPr>
          <p:cNvPr id="287" name="Google Shape;287;p2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 txBox="1"/>
          <p:nvPr/>
        </p:nvSpPr>
        <p:spPr>
          <a:xfrm>
            <a:off x="809625" y="3537793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Peak Shopping: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Khung giờ vàng 14:00 - 17:00.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809625" y="3954958"/>
            <a:ext cx="50482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Weekend Effect: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Doanh thu cuối tuần cao hơn 35% so với ngày thường.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809625" y="464641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Demographics: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Nhóm tuổi 25-40 chiếm tỷ trọng lớn nhất.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809625" y="506357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Top Categories: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Clothing và Shoes dẫn đầu doanh số.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292" name="Google Shape;292;p21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3601610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4018776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6250" y="4710231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6250" y="5127396"/>
            <a:ext cx="1809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Exploratory Data Analysis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95250"/>
            <a:ext cx="12192000" cy="6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6334125" y="2961530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Key Findings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6334125" y="3533030"/>
            <a:ext cx="5381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 trận tương quan cho thấy các mối liên hệ quan trọng: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6744970" y="3917176"/>
            <a:ext cx="5048250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Price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↔ Total Amount: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0.96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(Tương quan dương mạnh)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cho thấy t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ổng doanh thu phụ thuộc chủ yếu vào gi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gi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sản phẩm 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là số l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mặt hàng mua k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è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6667500" y="4999821"/>
            <a:ext cx="5048250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Age ↔ </a:t>
            </a:r>
            <a:r>
              <a:rPr lang="vi-VN" alt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Total Amount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0 (Tương quan yếu), cho thấy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tuổi không quyết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mức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chi ti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6667500" y="5691276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Payment Method: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Độc lập với giá trị đơn hàng.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310" name="Google Shape;310;p22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405274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34125" y="507379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334125" y="5765254"/>
            <a:ext cx="2381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Correlation Analysis</a:t>
            </a: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 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476250" y="72353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2" name="Picture 1" descr="04_correlation_matri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" y="2068195"/>
            <a:ext cx="5174615" cy="469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789430" y="1752897"/>
            <a:ext cx="3555950" cy="38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09690" y="1752897"/>
            <a:ext cx="3555950" cy="38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/>
        </p:nvSpPr>
        <p:spPr>
          <a:xfrm>
            <a:off x="476250" y="6010423"/>
            <a:ext cx="1123950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Features used: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RFM (Recency, Frequency, Monetary)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4" name="Google Shape;324;p23"/>
          <p:cNvSpPr txBox="1"/>
          <p:nvPr>
            <p:custDataLst>
              <p:tags r:id="rId5"/>
            </p:custDataLst>
          </p:nvPr>
        </p:nvSpPr>
        <p:spPr>
          <a:xfrm>
            <a:off x="2912248" y="2314872"/>
            <a:ext cx="13101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chemeClr val="accent6">
                    <a:lumMod val="75000"/>
                  </a:schemeClr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K-Means</a:t>
            </a:r>
            <a:endParaRPr lang="en-US" sz="2100" b="0" i="0" u="none" strike="noStrike" cap="none">
              <a:solidFill>
                <a:schemeClr val="accent6">
                  <a:lumMod val="75000"/>
                </a:schemeClr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25" name="Google Shape;325;p23"/>
          <p:cNvSpPr txBox="1"/>
          <p:nvPr>
            <p:custDataLst>
              <p:tags r:id="rId6"/>
            </p:custDataLst>
          </p:nvPr>
        </p:nvSpPr>
        <p:spPr>
          <a:xfrm>
            <a:off x="2084705" y="3029247"/>
            <a:ext cx="29654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Elbow Method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để tìm số cụm tối ưu.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2980055" y="3920490"/>
            <a:ext cx="103949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Result: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 = 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1847215" y="4537710"/>
            <a:ext cx="337502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Silhouette Score: 0.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3323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28" name="Google Shape;328;p23"/>
          <p:cNvSpPr txBox="1"/>
          <p:nvPr>
            <p:custDataLst>
              <p:tags r:id="rId7"/>
            </p:custDataLst>
          </p:nvPr>
        </p:nvSpPr>
        <p:spPr>
          <a:xfrm>
            <a:off x="7717482" y="2314872"/>
            <a:ext cx="174021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Hierarchical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7104965" y="3029247"/>
            <a:ext cx="29654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Phương pháp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Agglomerative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với Ward linkage.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7105015" y="4595495"/>
            <a:ext cx="296545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Silhouette Score: 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0.26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65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666750" y="781347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Customer Segmentation Methods</a:t>
            </a: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476250" y="781347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" name="L-Shape 1"/>
          <p:cNvSpPr/>
          <p:nvPr/>
        </p:nvSpPr>
        <p:spPr>
          <a:xfrm rot="13500000">
            <a:off x="5507355" y="3203575"/>
            <a:ext cx="845820" cy="885825"/>
          </a:xfrm>
          <a:prstGeom prst="corner">
            <a:avLst>
              <a:gd name="adj1" fmla="val 10060"/>
              <a:gd name="adj2" fmla="val 1042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Google Shape;326;p23"/>
          <p:cNvSpPr txBox="1"/>
          <p:nvPr/>
        </p:nvSpPr>
        <p:spPr>
          <a:xfrm>
            <a:off x="8068310" y="3920490"/>
            <a:ext cx="103949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Result: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 =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5"/>
          <p:cNvSpPr txBox="1"/>
          <p:nvPr/>
        </p:nvSpPr>
        <p:spPr>
          <a:xfrm>
            <a:off x="542925" y="2701925"/>
            <a:ext cx="4363085" cy="13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Quy mô: 99,457 giao dịch.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Chỉ số giỏ hàng: Trung b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ì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1.0 mặt hàng/h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a </a:t>
            </a:r>
            <a:r>
              <a:rPr lang="en-US" altLang="en-US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đơ</a:t>
            </a:r>
            <a:r>
              <a:rPr lang="en-US" altLang="en-GB" sz="1350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n.</a:t>
            </a:r>
            <a:endParaRPr lang="en-US" altLang="en-GB" sz="1350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ặc 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iểm: 100% kh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 hàng chỉ mua duy nhất 1 sản phẩm trong suốt v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ò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ời dữ liệu.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542925" y="1948180"/>
            <a:ext cx="565086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1. Thực trạng dữ liệu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Market Basket Analysis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3" name="Google Shape;362;p25"/>
          <p:cNvSpPr txBox="1"/>
          <p:nvPr/>
        </p:nvSpPr>
        <p:spPr>
          <a:xfrm>
            <a:off x="6077585" y="1948180"/>
            <a:ext cx="5650865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2. Hạn chế kỹ thuật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" name="Google Shape;361;p25"/>
          <p:cNvSpPr txBox="1"/>
          <p:nvPr/>
        </p:nvSpPr>
        <p:spPr>
          <a:xfrm>
            <a:off x="6077585" y="2701925"/>
            <a:ext cx="5763260" cy="13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Dữ liệu 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lẻ: Mỗi m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ã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h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a 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(invoice_no) chỉ chứa 1 d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ò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sản phẩm.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Thiếu sự 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ồng xuất hiện: Không tồn tại giao dịch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ó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từ 2 sản phẩm trở l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ê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Hệ quả: Thuật to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Apriori không thể t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í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to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 chỉ số Support, Confidence, Lift cho c</a:t>
            </a:r>
            <a:r>
              <a:rPr lang="en-US" altLang="en-US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1350" b="0" i="0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 cặp sản phẩm.</a:t>
            </a:r>
            <a:endParaRPr lang="en-US" altLang="en-GB" sz="1350" b="0" i="0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" name="Google Shape;361;p25"/>
          <p:cNvSpPr txBox="1"/>
          <p:nvPr/>
        </p:nvSpPr>
        <p:spPr>
          <a:xfrm>
            <a:off x="1012825" y="4788535"/>
            <a:ext cx="10828655" cy="35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luận: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Bộ dữ liệu KH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Ô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NG PH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Ù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 HỢP 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ể ph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â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t</a:t>
            </a:r>
            <a:r>
              <a:rPr lang="en-US" altLang="en-US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í</a:t>
            </a:r>
            <a:r>
              <a:rPr lang="en-US" altLang="en-GB" sz="1600" i="1" u="none" strike="noStrike" cap="none">
                <a:solidFill>
                  <a:schemeClr val="tx1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ch Luật kết hợp (Association Rules).</a:t>
            </a:r>
            <a:endParaRPr lang="en-US" altLang="en-GB" sz="1600" i="1" u="none" strike="noStrike" cap="none">
              <a:solidFill>
                <a:schemeClr val="tx1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79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59650" y="2027039"/>
            <a:ext cx="3555950" cy="325174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 txBox="1"/>
          <p:nvPr/>
        </p:nvSpPr>
        <p:spPr>
          <a:xfrm>
            <a:off x="476250" y="5735984"/>
            <a:ext cx="112395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Handling Imbalance:</a:t>
            </a: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Stratified Sampling &amp; Class Weights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299031" y="2589014"/>
            <a:ext cx="1910238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Decision Tree</a:t>
            </a:r>
            <a:endParaRPr lang="en-US" sz="20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1701700" y="3303389"/>
            <a:ext cx="11049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Max Depth: 10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861417" y="3920579"/>
            <a:ext cx="2785467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Ưu điểm: Dễ diễn giải (Interpretable).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5005714" y="2589014"/>
            <a:ext cx="2180272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4ECDC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Random Forest</a:t>
            </a:r>
            <a:endParaRPr lang="en-US" sz="2000" b="0" i="0" u="none" strike="noStrike" cap="none">
              <a:solidFill>
                <a:srgbClr val="4ECDC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5262413" y="3303389"/>
            <a:ext cx="166687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Ensemble of 100 trees.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5510063" y="3920579"/>
            <a:ext cx="117157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Best Performer</a:t>
            </a:r>
            <a:endParaRPr lang="en-US" sz="1200" b="1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3" name="Google Shape;413;p27"/>
          <p:cNvSpPr txBox="1"/>
          <p:nvPr/>
        </p:nvSpPr>
        <p:spPr>
          <a:xfrm>
            <a:off x="4707255" y="4359910"/>
            <a:ext cx="279971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Hiệu quả nhất trong việc xử l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thuộc t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phi tuyến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4" name="Google Shape;414;p27"/>
          <p:cNvSpPr txBox="1"/>
          <p:nvPr/>
        </p:nvSpPr>
        <p:spPr>
          <a:xfrm>
            <a:off x="9057441" y="2589014"/>
            <a:ext cx="1760220" cy="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Naive Bayes</a:t>
            </a:r>
            <a:endParaRPr lang="en-US" sz="20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8961239" y="3303389"/>
            <a:ext cx="195262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Gaussian implementation.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8303260" y="3920490"/>
            <a:ext cx="311721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Huấn luyện nhanh, phù hợp làm baseline.</a:t>
            </a:r>
            <a:endParaRPr lang="en-US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666750" y="855612"/>
            <a:ext cx="1152525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Category Prediction Methods</a:t>
            </a:r>
            <a:endParaRPr lang="en-US" sz="32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3" name="Google Shape;416;p27"/>
          <p:cNvSpPr txBox="1"/>
          <p:nvPr/>
        </p:nvSpPr>
        <p:spPr>
          <a:xfrm>
            <a:off x="8303260" y="4451350"/>
            <a:ext cx="3117215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Phụ thuộc vào giả 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ộc lập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" name="Google Shape;409;p27"/>
          <p:cNvSpPr txBox="1"/>
          <p:nvPr/>
        </p:nvSpPr>
        <p:spPr>
          <a:xfrm>
            <a:off x="860782" y="4452074"/>
            <a:ext cx="2785467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Dễ bị nhiễu do c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qu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</a:t>
            </a:r>
            <a:r>
              <a:rPr lang="en-US" altLang="en-US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</a:t>
            </a:r>
            <a:endParaRPr lang="en-US" altLang="en-GB" sz="12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3918644"/>
            <a:ext cx="53816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4480619"/>
            <a:ext cx="53816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476250" y="5042594"/>
            <a:ext cx="53816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/>
        </p:nvSpPr>
        <p:spPr>
          <a:xfrm>
            <a:off x="476250" y="3099494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Model Comparison (F1-Score)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30" name="Google Shape;430;p28"/>
          <p:cNvSpPr txBox="1"/>
          <p:nvPr>
            <p:custDataLst>
              <p:tags r:id="rId8"/>
            </p:custDataLst>
          </p:nvPr>
        </p:nvSpPr>
        <p:spPr>
          <a:xfrm>
            <a:off x="476250" y="3690044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Random Forest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49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1" name="Google Shape;431;p28"/>
          <p:cNvSpPr txBox="1"/>
          <p:nvPr>
            <p:custDataLst>
              <p:tags r:id="rId9"/>
            </p:custDataLst>
          </p:nvPr>
        </p:nvSpPr>
        <p:spPr>
          <a:xfrm>
            <a:off x="476250" y="4252019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Decision Tree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44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2" name="Google Shape;432;p28"/>
          <p:cNvSpPr txBox="1"/>
          <p:nvPr>
            <p:custDataLst>
              <p:tags r:id="rId10"/>
            </p:custDataLst>
          </p:nvPr>
        </p:nvSpPr>
        <p:spPr>
          <a:xfrm>
            <a:off x="476250" y="4813994"/>
            <a:ext cx="5381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Naive Bayes</a:t>
            </a:r>
            <a:r>
              <a:rPr 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0.</a:t>
            </a:r>
            <a:r>
              <a:rPr lang="vi-VN" altLang="en-US" sz="1200" b="1" i="0" u="none" strike="noStrike" cap="none">
                <a:solidFill>
                  <a:srgbClr val="00000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26</a:t>
            </a:r>
            <a:endParaRPr lang="vi-VN" altLang="en-US" sz="1200" b="1" i="0" u="none" strike="noStrike" cap="none">
              <a:solidFill>
                <a:srgbClr val="00000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33" name="Google Shape;433;p28"/>
          <p:cNvSpPr/>
          <p:nvPr>
            <p:custDataLst>
              <p:tags r:id="rId11"/>
            </p:custDataLst>
          </p:nvPr>
        </p:nvSpPr>
        <p:spPr>
          <a:xfrm>
            <a:off x="476250" y="3912870"/>
            <a:ext cx="3310890" cy="196215"/>
          </a:xfrm>
          <a:prstGeom prst="roundRect">
            <a:avLst>
              <a:gd name="adj" fmla="val 50000"/>
            </a:avLst>
          </a:prstGeom>
          <a:solidFill>
            <a:srgbClr val="2E5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4" name="Google Shape;434;p28"/>
          <p:cNvSpPr/>
          <p:nvPr>
            <p:custDataLst>
              <p:tags r:id="rId12"/>
            </p:custDataLst>
          </p:nvPr>
        </p:nvSpPr>
        <p:spPr>
          <a:xfrm>
            <a:off x="476250" y="4482465"/>
            <a:ext cx="3082290" cy="188595"/>
          </a:xfrm>
          <a:prstGeom prst="roundRect">
            <a:avLst>
              <a:gd name="adj" fmla="val 50000"/>
            </a:avLst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5" name="Google Shape;435;p28"/>
          <p:cNvSpPr/>
          <p:nvPr>
            <p:custDataLst>
              <p:tags r:id="rId13"/>
            </p:custDataLst>
          </p:nvPr>
        </p:nvSpPr>
        <p:spPr>
          <a:xfrm>
            <a:off x="476250" y="5035550"/>
            <a:ext cx="1791970" cy="197485"/>
          </a:xfrm>
          <a:prstGeom prst="roundRect">
            <a:avLst>
              <a:gd name="adj" fmla="val 50000"/>
            </a:avLst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Hiệu Suất Mô 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ì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nh Ph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â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n Loại</a:t>
            </a:r>
            <a:endParaRPr lang="en-US" altLang="en-GB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8640" y="2028190"/>
            <a:ext cx="4653915" cy="415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2" name="Google Shape;126;p15"/>
          <p:cNvSpPr txBox="1"/>
          <p:nvPr>
            <p:custDataLst>
              <p:tags r:id="rId7"/>
            </p:custDataLst>
          </p:nvPr>
        </p:nvSpPr>
        <p:spPr>
          <a:xfrm>
            <a:off x="1009015" y="1675130"/>
            <a:ext cx="10100945" cy="446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qua ph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ph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cụm K-Means (k=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),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nếu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chia 7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th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sẽ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cho doanh nhiệp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chia, n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ên do đó xem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gần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giống nhau </a:t>
            </a:r>
            <a:r>
              <a:rPr lang="vi-VN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để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gộp lại và chia ra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4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ri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biệt dựa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chỉ số RFM: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graphicFrame>
        <p:nvGraphicFramePr>
          <p:cNvPr id="4" name="Table 3"/>
          <p:cNvGraphicFramePr/>
          <p:nvPr/>
        </p:nvGraphicFramePr>
        <p:xfrm>
          <a:off x="683895" y="2034540"/>
          <a:ext cx="10483850" cy="0"/>
        </p:xfrm>
        <a:graphic>
          <a:graphicData uri="http://schemas.openxmlformats.org/drawingml/2006/table">
            <a:tbl>
              <a:tblPr/>
              <a:tblGrid>
                <a:gridCol w="2096770"/>
                <a:gridCol w="2096770"/>
                <a:gridCol w="2096770"/>
                <a:gridCol w="2096770"/>
                <a:gridCol w="2096770"/>
              </a:tblGrid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Nhóm khách hàng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Tỷ lệ số lượng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Tỷ lệ doanh thu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Đặc điểm nổi bật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Chiến lược ưu tiên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1. VIP (Champions)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45%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Mua cực kỳ thường xuyên, chi tiêu rất lớn.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Chăm sóc đặc quyền (VIP), tặng quà tri ân, cá nhân hóa ưu đãi.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2. Trung thành (Loyal)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40%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Mua đều đặn, là xương sống của doanh thu.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Nâng cấp lên VIP bằng cách khuyến khích mua thêm sản phẩm liên quan.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3. Vãng lai (Occasional)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Chỉ mua khi có nhu cầu hoặc có khuyến mãi lớn.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Gửi thông báo chương trình giảm giá, kích cầu vào các dịp lễ/mùa sale.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4. Nguy cơ (At Risk)</a:t>
                      </a:r>
                      <a:endParaRPr lang="en-US" altLang="zh-CN" sz="14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10%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&lt; 5%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Đã rất lâu không quay lại, sắp rời bỏ hệ thống.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Gửi mã giảm giá "Nhớ bạn", khảo sát lý do hoặc chấp nhận bù lỗ.</a:t>
                      </a:r>
                      <a:endParaRPr lang="en-US" altLang="zh-CN" sz="14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1630" y="16764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366520" y="16827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5"/>
            </p:custDataLst>
          </p:nvPr>
        </p:nvSpPr>
        <p:spPr>
          <a:xfrm>
            <a:off x="340995" y="222885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Google Shape;144;p16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0995" y="1471930"/>
            <a:ext cx="11170285" cy="4848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2" name="Google Shape;126;p15"/>
          <p:cNvSpPr txBox="1"/>
          <p:nvPr>
            <p:custDataLst>
              <p:tags r:id="rId7"/>
            </p:custDataLst>
          </p:nvPr>
        </p:nvSpPr>
        <p:spPr>
          <a:xfrm>
            <a:off x="1009015" y="1675130"/>
            <a:ext cx="10110470" cy="446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iệp then chốt (Key Insights)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Quy luật 80/20: Nh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VIP (15%) và Trung thành (40%) chiếm 55% l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nh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g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tới 80% doanh thu.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Sức mạnh của Recency: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mua sắm càng gần 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th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gi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v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(LTV) càng cao.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Tần suất 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ôi với Trung thành: Tần suất mua hàng càng cao, tỷ lệ giữ ch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</a:t>
            </a:r>
            <a:r>
              <a:rPr lang="en-US" altLang="en-US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càng bền vững.</a:t>
            </a:r>
            <a:endParaRPr lang="en-US" altLang="en-GB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Những sản phẩm nào th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nhau? Mối quan hệ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mạnh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 cho chiến l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2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Google Shape;126;p15"/>
          <p:cNvSpPr txBox="1"/>
          <p:nvPr>
            <p:custDataLst>
              <p:tags r:id="rId6"/>
            </p:custDataLst>
          </p:nvPr>
        </p:nvSpPr>
        <p:spPr>
          <a:xfrm>
            <a:off x="1054100" y="1758315"/>
            <a:ext cx="9598660" cy="420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kết quả ph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kỹ thuật,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ta không thể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cặp sản phẩm th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 từ bộ dữ liệu này.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do: Chỉ số "Trung b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sản phẩm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mỗi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n" (Average Items per Transaction) là 1.0.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này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ngh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ĩ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là trong 99.457 giao dịch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ghi nhận, mỗi kh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chỉ thanh to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cho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một loại mặt hàng duy nhất tại một thời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Minh chứng: Không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bất kỳ "tập mục phổ biến" (Frequent Itemsets) nào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dài từ 2 trở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thấy, ngay cả khi hạ mức ng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ỡng hỗ trợ (Support) xuống mức thấp nhất.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Ở thời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hiện tại, mối quan hệ giữa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là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sở dữ liệu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khẳng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mạnh hay yếu cho chiến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Về mặt dữ liệu: Do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vào bị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lẻ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(mỗi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1 m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n),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chỉ số quan trọng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mức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li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kết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Confidence (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cậy) và Lift (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n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ng)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ều không thể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to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ợc.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ta thiếu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bằng chứng về hành vi "mua k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è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m" thực tế của kh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Rủi ro nếu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dụng: Nếu cố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ra chiến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bộ dữ liệu này,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quyết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sẽ mang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cảm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hoặc giả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ịnh, không dựa tr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bằng chứng khoa học về hành vi ng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ti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d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ng, dẫn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ến rủi ro sai lệch trong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marketing.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custDataLst>
              <p:tags r:id="rId1"/>
            </p:custDataLst>
          </p:nvPr>
        </p:nvSpPr>
        <p:spPr>
          <a:xfrm>
            <a:off x="5345430" y="3808730"/>
            <a:ext cx="421767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Huỳnh Nhật Thành - Data Preprocessing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3" name="Google Shape;93;p13"/>
          <p:cNvSpPr txBox="1"/>
          <p:nvPr>
            <p:custDataLst>
              <p:tags r:id="rId2"/>
            </p:custDataLst>
          </p:nvPr>
        </p:nvSpPr>
        <p:spPr>
          <a:xfrm>
            <a:off x="4533751" y="4567832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Lê Thành Danh - EDA &amp; Clustering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4" name="Google Shape;94;p13"/>
          <p:cNvSpPr txBox="1"/>
          <p:nvPr>
            <p:custDataLst>
              <p:tags r:id="rId3"/>
            </p:custDataLst>
          </p:nvPr>
        </p:nvSpPr>
        <p:spPr>
          <a:xfrm>
            <a:off x="4533751" y="4842123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Nguyễn Quốc Thuận - Association Rules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5" name="Google Shape;95;p13"/>
          <p:cNvSpPr txBox="1"/>
          <p:nvPr>
            <p:custDataLst>
              <p:tags r:id="rId4"/>
            </p:custDataLst>
          </p:nvPr>
        </p:nvSpPr>
        <p:spPr>
          <a:xfrm>
            <a:off x="4533751" y="5116413"/>
            <a:ext cx="3124348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• Nguyễn Trí Sự - Classification</a:t>
            </a:r>
            <a:endParaRPr lang="en-US" sz="1350" b="0" i="0" u="none" strike="noStrike" cap="none">
              <a:solidFill>
                <a:srgbClr val="4A556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4" name="Google Shape;93;p14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19050" y="3111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819150" y="2557462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custDataLst>
              <p:tags r:id="rId8"/>
            </p:custDataLst>
          </p:nvPr>
        </p:nvSpPr>
        <p:spPr>
          <a:xfrm>
            <a:off x="1438275" y="2557462"/>
            <a:ext cx="1464319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Nguyễn Trí Sự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99" name="Google Shape;99;p14"/>
          <p:cNvSpPr txBox="1"/>
          <p:nvPr>
            <p:custDataLst>
              <p:tags r:id="rId9"/>
            </p:custDataLst>
          </p:nvPr>
        </p:nvSpPr>
        <p:spPr>
          <a:xfrm>
            <a:off x="1438275" y="3419475"/>
            <a:ext cx="15525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Lê Thành Danh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00" name="Google Shape;100;p14" descr="image.png"/>
          <p:cNvPicPr preferRelativeResize="0"/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4271962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custDataLst>
              <p:tags r:id="rId12"/>
            </p:custDataLst>
          </p:nvPr>
        </p:nvSpPr>
        <p:spPr>
          <a:xfrm>
            <a:off x="1438275" y="4271962"/>
            <a:ext cx="19688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Huỳnh Nhật Thành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03" name="Google Shape;103;p14"/>
          <p:cNvSpPr txBox="1"/>
          <p:nvPr>
            <p:custDataLst>
              <p:tags r:id="rId13"/>
            </p:custDataLst>
          </p:nvPr>
        </p:nvSpPr>
        <p:spPr>
          <a:xfrm>
            <a:off x="1438275" y="5129212"/>
            <a:ext cx="211797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Nguyễn Quốc Thuận</a:t>
            </a:r>
            <a:endParaRPr 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71500" y="571500"/>
            <a:ext cx="116014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Thành Viên Nhóm</a:t>
            </a:r>
            <a:endParaRPr lang="en-US" sz="3150" b="1" i="0" u="none" strike="noStrike" cap="none">
              <a:solidFill>
                <a:srgbClr val="0F172A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71500" y="1400175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3" name="Google Shape;100;p14" descr="image.png"/>
          <p:cNvPicPr preferRelativeResize="0"/>
          <p:nvPr>
            <p:custDataLst>
              <p:tags r:id="rId14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5129847"/>
            <a:ext cx="381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0;p14" descr="image.png"/>
          <p:cNvPicPr preferRelativeResize="0"/>
          <p:nvPr>
            <p:custDataLst>
              <p:tags r:id="rId15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819150" y="3415347"/>
            <a:ext cx="381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7;p14"/>
          <p:cNvSpPr txBox="1"/>
          <p:nvPr>
            <p:custDataLst>
              <p:tags r:id="rId16"/>
            </p:custDataLst>
          </p:nvPr>
        </p:nvSpPr>
        <p:spPr>
          <a:xfrm>
            <a:off x="4244349" y="2558097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3123580041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7" name="Google Shape;97;p14"/>
          <p:cNvSpPr txBox="1"/>
          <p:nvPr>
            <p:custDataLst>
              <p:tags r:id="rId17"/>
            </p:custDataLst>
          </p:nvPr>
        </p:nvSpPr>
        <p:spPr>
          <a:xfrm>
            <a:off x="4244340" y="3414077"/>
            <a:ext cx="1464319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05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8" name="Google Shape;97;p14"/>
          <p:cNvSpPr txBox="1"/>
          <p:nvPr>
            <p:custDataLst>
              <p:tags r:id="rId18"/>
            </p:custDataLst>
          </p:nvPr>
        </p:nvSpPr>
        <p:spPr>
          <a:xfrm>
            <a:off x="4267209" y="4271962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9" name="Google Shape;97;p14"/>
          <p:cNvSpPr txBox="1"/>
          <p:nvPr>
            <p:custDataLst>
              <p:tags r:id="rId19"/>
            </p:custDataLst>
          </p:nvPr>
        </p:nvSpPr>
        <p:spPr>
          <a:xfrm>
            <a:off x="4267209" y="5129847"/>
            <a:ext cx="146431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312358004</a:t>
            </a:r>
            <a:r>
              <a:rPr lang="vi-VN" altLang="en-US" sz="1800" b="0" i="0" u="none" strike="noStrike" cap="none">
                <a:solidFill>
                  <a:srgbClr val="33415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8</a:t>
            </a:r>
            <a:endParaRPr lang="vi-VN" altLang="en-US" sz="1800" b="0" i="0" u="none" strike="noStrike" cap="none">
              <a:solidFill>
                <a:srgbClr val="33415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pSp>
        <p:nvGrpSpPr>
          <p:cNvPr id="15" name="Group 14"/>
          <p:cNvGrpSpPr/>
          <p:nvPr>
            <p:custDataLst>
              <p:tags r:id="rId20"/>
            </p:custDataLst>
          </p:nvPr>
        </p:nvGrpSpPr>
        <p:grpSpPr>
          <a:xfrm>
            <a:off x="6759575" y="2311400"/>
            <a:ext cx="1614805" cy="637540"/>
            <a:chOff x="11721" y="3640"/>
            <a:chExt cx="2543" cy="1004"/>
          </a:xfrm>
        </p:grpSpPr>
        <p:sp>
          <p:nvSpPr>
            <p:cNvPr id="13" name="Rounded Rectangle 12"/>
            <p:cNvSpPr/>
            <p:nvPr>
              <p:custDataLst>
                <p:tags r:id="rId21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4" name="Rounded Rectangle 13"/>
            <p:cNvSpPr/>
            <p:nvPr>
              <p:custDataLst>
                <p:tags r:id="rId22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17" name="Group 16"/>
          <p:cNvGrpSpPr/>
          <p:nvPr>
            <p:custDataLst>
              <p:tags r:id="rId23"/>
            </p:custDataLst>
          </p:nvPr>
        </p:nvGrpSpPr>
        <p:grpSpPr>
          <a:xfrm>
            <a:off x="6759575" y="3183255"/>
            <a:ext cx="1614805" cy="637540"/>
            <a:chOff x="11721" y="3640"/>
            <a:chExt cx="2543" cy="1004"/>
          </a:xfrm>
        </p:grpSpPr>
        <p:sp>
          <p:nvSpPr>
            <p:cNvPr id="18" name="Rounded Rectangle 17"/>
            <p:cNvSpPr/>
            <p:nvPr>
              <p:custDataLst>
                <p:tags r:id="rId24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19" name="Rounded Rectangle 18"/>
            <p:cNvSpPr/>
            <p:nvPr>
              <p:custDataLst>
                <p:tags r:id="rId25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20" name="Group 19"/>
          <p:cNvGrpSpPr/>
          <p:nvPr>
            <p:custDataLst>
              <p:tags r:id="rId26"/>
            </p:custDataLst>
          </p:nvPr>
        </p:nvGrpSpPr>
        <p:grpSpPr>
          <a:xfrm>
            <a:off x="6759575" y="4055110"/>
            <a:ext cx="1614805" cy="637540"/>
            <a:chOff x="11721" y="3640"/>
            <a:chExt cx="2543" cy="1004"/>
          </a:xfrm>
        </p:grpSpPr>
        <p:sp>
          <p:nvSpPr>
            <p:cNvPr id="21" name="Rounded Rectangle 20"/>
            <p:cNvSpPr/>
            <p:nvPr>
              <p:custDataLst>
                <p:tags r:id="rId27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22" name="Rounded Rectangle 21"/>
            <p:cNvSpPr/>
            <p:nvPr>
              <p:custDataLst>
                <p:tags r:id="rId28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grpSp>
        <p:nvGrpSpPr>
          <p:cNvPr id="23" name="Group 22"/>
          <p:cNvGrpSpPr/>
          <p:nvPr>
            <p:custDataLst>
              <p:tags r:id="rId29"/>
            </p:custDataLst>
          </p:nvPr>
        </p:nvGrpSpPr>
        <p:grpSpPr>
          <a:xfrm>
            <a:off x="6759575" y="4857750"/>
            <a:ext cx="1614805" cy="637540"/>
            <a:chOff x="11721" y="3640"/>
            <a:chExt cx="2543" cy="1004"/>
          </a:xfrm>
        </p:grpSpPr>
        <p:sp>
          <p:nvSpPr>
            <p:cNvPr id="24" name="Rounded Rectangle 23"/>
            <p:cNvSpPr/>
            <p:nvPr>
              <p:custDataLst>
                <p:tags r:id="rId30"/>
              </p:custDataLst>
            </p:nvPr>
          </p:nvSpPr>
          <p:spPr>
            <a:xfrm>
              <a:off x="11721" y="3640"/>
              <a:ext cx="2452" cy="100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  <p:sp>
          <p:nvSpPr>
            <p:cNvPr id="25" name="Rounded Rectangle 24"/>
            <p:cNvSpPr/>
            <p:nvPr>
              <p:custDataLst>
                <p:tags r:id="rId31"/>
              </p:custDataLst>
            </p:nvPr>
          </p:nvSpPr>
          <p:spPr>
            <a:xfrm>
              <a:off x="11812" y="3640"/>
              <a:ext cx="2452" cy="10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GB" altLang="en-US"/>
            </a:p>
          </p:txBody>
        </p:sp>
      </p:grpSp>
      <p:sp>
        <p:nvSpPr>
          <p:cNvPr id="6" name="Google Shape;104;p14"/>
          <p:cNvSpPr txBox="1"/>
          <p:nvPr/>
        </p:nvSpPr>
        <p:spPr>
          <a:xfrm>
            <a:off x="7050405" y="2397125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0" name="Google Shape;104;p14"/>
          <p:cNvSpPr txBox="1"/>
          <p:nvPr/>
        </p:nvSpPr>
        <p:spPr>
          <a:xfrm>
            <a:off x="7050405" y="3266440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1" name="Google Shape;104;p14"/>
          <p:cNvSpPr txBox="1"/>
          <p:nvPr/>
        </p:nvSpPr>
        <p:spPr>
          <a:xfrm>
            <a:off x="7050405" y="4138930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16" name="Google Shape;104;p14"/>
          <p:cNvSpPr txBox="1"/>
          <p:nvPr/>
        </p:nvSpPr>
        <p:spPr>
          <a:xfrm>
            <a:off x="7050405" y="4967605"/>
            <a:ext cx="155702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150" b="1" i="0" u="none" strike="noStrike" cap="non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100%</a:t>
            </a:r>
            <a:endParaRPr lang="vi-VN" altLang="en-US" sz="3150" b="1" i="0" u="none" strike="noStrike" cap="non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Google Shape;126;p15"/>
          <p:cNvSpPr txBox="1"/>
          <p:nvPr>
            <p:custDataLst>
              <p:tags r:id="rId6"/>
            </p:custDataLst>
          </p:nvPr>
        </p:nvSpPr>
        <p:spPr>
          <a:xfrm>
            <a:off x="1107440" y="1348105"/>
            <a:ext cx="959866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1. Kết quả thực nghiệm: Từ thất bại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ến thành công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Ban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ầu,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cố gắng dự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chi tiết 8 danh mục sản phẩm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thất bại (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chỉ 10%). Sau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vi-VN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em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cải tiến chiến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và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ạt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kết quả khả quan.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tối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u: Random Forest.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(Accuracy): 64.7% (T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gấp 6 lần so với ban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ầu).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Chiến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cải tiến: * Gộp 8 danh mục thành 3 nh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sản phẩm ch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(Thời trang &amp;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sống, Công nghệ &amp;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dục, Nhu cầu thiết yếu).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Bổ sung biến Gi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(Price) và Số l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(Quantity) vào mô h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nh.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2. C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yếu tố quyết </a:t>
            </a:r>
            <a:r>
              <a:rPr lang="en-US" altLang="en-US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200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</a:t>
            </a:r>
            <a:endParaRPr lang="en-US" altLang="en-GB" sz="1200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7"/>
            </p:custDataLst>
          </p:nvPr>
        </p:nvGraphicFramePr>
        <p:xfrm>
          <a:off x="1219200" y="3848100"/>
          <a:ext cx="8932545" cy="1554480"/>
        </p:xfrm>
        <a:graphic>
          <a:graphicData uri="http://schemas.openxmlformats.org/drawingml/2006/table">
            <a:tbl>
              <a:tblPr/>
              <a:tblGrid>
                <a:gridCol w="2977515"/>
                <a:gridCol w="2977515"/>
                <a:gridCol w="2977515"/>
              </a:tblGrid>
              <a:tr h="2743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Yếu tố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Mức độ quan trọng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Giải thích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Giá cả (Price)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78.5%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Yếu tố then chốt (Sản phẩm công nghệ luôn có giá khác biệt so với đồ ăn).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Số lượng (Quantity)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18.2%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Phản ánh quy luật mua sắm (Mua lẻ vs Mua số lượng lớn).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Địa điểm &amp; Nhân khẩu học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&lt; 3%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Ảnh hưởng rất thấp đến việc dự đoán loại mặt hàng.</a:t>
                      </a:r>
                      <a:endParaRPr lang="en-US" altLang="zh-CN" sz="10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3.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hiệu suất theo từng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Thời trang &amp;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ời sống (Tốt nhất - F1: 6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7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khung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và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õ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rệt nhất.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Công nghệ &amp;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dục (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Tệ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- F1: 3%):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cao và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ối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cụ thể.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Nhu cầu thiết yếu (Trung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- F1: 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27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%):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do khung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dạng và mặt hàng phong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4. Kết luận: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không?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với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kiện cụ thể: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Khả thi: Khi dự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theo 3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hàng lớn (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~6</a:t>
            </a:r>
            <a:r>
              <a:rPr lang="vi-VN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%).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Không khả thi: Nếu dự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chi tiết 8 danh mục lẻ chỉ dựa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thông tin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 (Tuổi, giới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Yếu tố quyết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ịnh: Bắt buộc phải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về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và Số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mô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ạt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 cần thiết.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5. Ứng dụng thực tế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Hệ thống gợi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: Tự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gợi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sản phẩm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hợp khi biết ng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và số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mua.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Quản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kho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i: Dự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 nhu cầu theo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hàng tại từng trung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171450" marR="0" lvl="0" indent="-1714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Marketing: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chiến dịch email dựa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dự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sở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2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1. Biến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Giờ (Daily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vàng (14:00 - 17:00): Chiếm 35-40% tổng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giao dịch. Gi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hàng cao nhất ($350-$400).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tối (18:00 - 21:00):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ỉnh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thứ hai (25-30% giao dịch), chủ yếu là giới v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ph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và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uống/giải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Khung giờ s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(10:00 - 12:00):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thấp nhất, tập trung vào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cao tuổi và mặt hàng thiết yếu.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2. Biến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Ngày (Weekly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Cuối tuần (T7 &amp; CN)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nổ: * Doanh thu +35%,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+45% so với ngày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Hành vi: Mua sắm gia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nh, dạo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(dwell time dài),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ngành Thời trang.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Ngày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(T2 - T6): Ổn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ịnh,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sự nhanh ch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và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mặt hàng nhu cầu thiết yếu.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3. Biến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theo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(Seasonal Patterns)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 (Cao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lễ hội): Chiếm 31% doanh thu n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m. Ri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12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ợng kh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50%.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3: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ỉnh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thứ hai nhờ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du lịch và mua sắm tựu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(Back to school).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Qu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1: Giai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thấp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nhất (18% doanh thu) do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thắt chặt chi ti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u sau lễ Tết.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1348740"/>
            <a:ext cx="11170285" cy="5021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41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5" name="Text Box 14"/>
          <p:cNvSpPr txBox="1"/>
          <p:nvPr>
            <p:custDataLst>
              <p:tags r:id="rId5"/>
            </p:custDataLst>
          </p:nvPr>
        </p:nvSpPr>
        <p:spPr>
          <a:xfrm>
            <a:off x="475615" y="297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Google Shape;126;p15"/>
          <p:cNvSpPr txBox="1"/>
          <p:nvPr>
            <p:custDataLst>
              <p:tags r:id="rId6"/>
            </p:custDataLst>
          </p:nvPr>
        </p:nvSpPr>
        <p:spPr>
          <a:xfrm>
            <a:off x="962660" y="1348105"/>
            <a:ext cx="9743440" cy="208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4. Kiểm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Thống k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&amp; Ứng dụng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 tin cậy: Mọi xu 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(Giờ, Ngày, Th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ng)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ều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ngh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ĩ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thống k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(p &lt; 0.001).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285750" marR="0" lvl="0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Hành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ộng chiến l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ợc: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sự: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nh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lực tối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khung giờ 14h-17h và hai ngày cuối tuần.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Marketing: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ẩy mạnh Flash sales vào chiều giao dịch và khuyến m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ộc quyền cuối tuần.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742950" marR="0" lvl="1" indent="-28575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Kho b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i: T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nhập hàng tr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ớc 14:00 hàng ngày và chuẩn bị tồn kho lớn cho Qu</a:t>
            </a:r>
            <a:r>
              <a:rPr lang="en-US" altLang="en-US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ý</a:t>
            </a:r>
            <a:r>
              <a:rPr lang="en-US" altLang="en-GB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4.</a:t>
            </a:r>
            <a:endParaRPr lang="en-US" altLang="en-GB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833120" y="3721100"/>
          <a:ext cx="10485120" cy="2255520"/>
        </p:xfrm>
        <a:graphic>
          <a:graphicData uri="http://schemas.openxmlformats.org/drawingml/2006/table">
            <a:tbl>
              <a:tblPr/>
              <a:tblGrid>
                <a:gridCol w="3495040"/>
                <a:gridCol w="3495040"/>
                <a:gridCol w="3495040"/>
              </a:tblGrid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Câu hỏi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Kết quả then chốt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Trạng thái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1. Phân cụm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 nhóm rõ rệt: VIP (15%) đóng góp 45% doanh thu.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Thành công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2. Luật kết hợp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KHÔNG CÓ KẾT 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QUẢ</a:t>
                      </a:r>
                      <a:endParaRPr lang="vi-VN" altLang="en-US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Không thành 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công</a:t>
                      </a:r>
                      <a:endParaRPr lang="vi-VN" altLang="en-US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3. Dự đoán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Dự đoán đúng 6</a:t>
                      </a:r>
                      <a:r>
                        <a:rPr lang="vi-VN" altLang="en-US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0</a:t>
                      </a: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% nhóm ngành hàng dựa trên Giá &amp; Số lượng.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Khả thi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4. Thời gian</a:t>
                      </a:r>
                      <a:endParaRPr lang="en-US" altLang="zh-CN" sz="1200" b="1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Cuối tuần và khung giờ 14h-17h là yếu tố sống còn.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1F1F1F"/>
                          </a:solidFill>
                          <a:latin typeface="Bahnschrift" panose="020B0502040204020203" charset="0"/>
                          <a:ea typeface="Google Sans Text"/>
                          <a:cs typeface="Bahnschrift" panose="020B0502040204020203" charset="0"/>
                        </a:rPr>
                        <a:t> Rất đáng kể</a:t>
                      </a:r>
                      <a:endParaRPr lang="en-US" altLang="zh-CN" sz="1200">
                        <a:solidFill>
                          <a:srgbClr val="1F1F1F"/>
                        </a:solidFill>
                        <a:latin typeface="Bahnschrift" panose="020B0502040204020203" charset="0"/>
                        <a:ea typeface="Google Sans Text"/>
                        <a:cs typeface="Bahnschrift" panose="020B0502040204020203" charset="0"/>
                      </a:endParaRPr>
                    </a:p>
                  </a:txBody>
                  <a:tcPr marL="91757" marR="91757" marT="61277" marB="61277" anchor="ctr" anchorCtr="0">
                    <a:lnL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9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9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7562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9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38875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0187" y="2145208"/>
            <a:ext cx="2595562" cy="391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93031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 txBox="1"/>
          <p:nvPr/>
        </p:nvSpPr>
        <p:spPr>
          <a:xfrm>
            <a:off x="923925" y="3659683"/>
            <a:ext cx="1700212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Thực trạng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771525" y="4374058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Tập dữ liệu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99,457 d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chỉ số Items/Transaction = 1.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0</a:t>
            </a:r>
            <a:endParaRPr lang="vi-VN" alt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0" name="Google Shape;450;p29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274343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 txBox="1"/>
          <p:nvPr/>
        </p:nvSpPr>
        <p:spPr>
          <a:xfrm>
            <a:off x="3602712" y="3659683"/>
            <a:ext cx="2105263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Vấn </a:t>
            </a:r>
            <a:r>
              <a:rPr lang="en-US" alt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ề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2" name="Google Shape;452;p29"/>
          <p:cNvSpPr txBox="1"/>
          <p:nvPr/>
        </p:nvSpPr>
        <p:spPr>
          <a:xfrm>
            <a:off x="3703637" y="4459783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Mỗi kh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hàng/h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chỉ mua duy nhất một loại sản phẩm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3" name="Google Shape;453;p29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155656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9"/>
          <p:cNvSpPr txBox="1"/>
          <p:nvPr/>
        </p:nvSpPr>
        <p:spPr>
          <a:xfrm>
            <a:off x="6511528" y="3659683"/>
            <a:ext cx="205025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Hệ quả kỹ thuật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6534150" y="4374058"/>
            <a:ext cx="2005012" cy="16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Không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 xuất hiện (Co-occurrence) 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-&gt;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Không thể tạo lập c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luật kết hợp (Association Rules)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6" name="Google Shape;456;p29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36968" y="2440483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9427845" y="3659683"/>
            <a:ext cx="1980247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</a:t>
            </a:r>
            <a:endParaRPr lang="en-US" altLang="en-GB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9415462" y="4374058"/>
            <a:ext cx="2005012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Dữ liệu hiện tại không thỏa m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ã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kiện 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vào của thuật to</a:t>
            </a:r>
            <a:r>
              <a:rPr lang="en-US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Apriori</a:t>
            </a:r>
            <a:endParaRPr lang="en-US" altLang="en-GB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59" name="Google Shape;459;p29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521618" y="2621458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402931" y="2621458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336631" y="2621458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descr="image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217943" y="2621458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Vấn 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đ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ề &amp; Giải ph</a:t>
            </a:r>
            <a:r>
              <a:rPr lang="en-US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á</a:t>
            </a:r>
            <a:r>
              <a:rPr lang="en-US" altLang="en-GB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</a:t>
            </a:r>
            <a:endParaRPr lang="en-US" altLang="en-GB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0"/>
          <p:cNvSpPr txBox="1"/>
          <p:nvPr/>
        </p:nvSpPr>
        <p:spPr>
          <a:xfrm>
            <a:off x="809625" y="3132980"/>
            <a:ext cx="1090612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Targeted Marketing: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Chiến dịch riêng cho VIP (Loyalty) và At Risk (Re-engagement).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809625" y="3550146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Cross-selling Strategy: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Tạo combo khuyến mãi {Clothing + Shoes} và đặt kệ hàng gần nhau.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809625" y="3967311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Inventory Optimization: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Dự báo nhu cầu theo danh mục và thời gian để giảm tồn kho.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809625" y="4384476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Operational Efficiency: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Tăng cường nhân sự vào khung giờ 14-17h và cuối tuần.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74" name="Google Shape;474;p30"/>
          <p:cNvSpPr txBox="1"/>
          <p:nvPr/>
        </p:nvSpPr>
        <p:spPr>
          <a:xfrm>
            <a:off x="809625" y="4801641"/>
            <a:ext cx="109061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Continuous Improvement: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A/B testing các khuyến nghị và retrain model hàng quý.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75" name="Google Shape;475;p3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3166318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3583483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6250" y="4000648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4417814"/>
            <a:ext cx="2667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6250" y="4834979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Khuyến Nghị Triển Khai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81" name="Google Shape;481;p30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1"/>
          <p:cNvSpPr txBox="1"/>
          <p:nvPr/>
        </p:nvSpPr>
        <p:spPr>
          <a:xfrm>
            <a:off x="476250" y="3122414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Hạn Chế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488" name="Google Shape;488;p31"/>
          <p:cNvSpPr txBox="1"/>
          <p:nvPr/>
        </p:nvSpPr>
        <p:spPr>
          <a:xfrm>
            <a:off x="6334125" y="3122414"/>
            <a:ext cx="565070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Hướng Phát Triển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pic>
        <p:nvPicPr>
          <p:cNvPr id="489" name="Google Shape;489;p3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3179564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 txBox="1"/>
          <p:nvPr/>
        </p:nvSpPr>
        <p:spPr>
          <a:xfrm>
            <a:off x="809625" y="367486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Dữ liệu chỉ giới hạn tại Istanbul.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809625" y="409202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Thiếu dữ liệu hành vi online (e-commerce).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2" name="Google Shape;492;p31"/>
          <p:cNvSpPr txBox="1"/>
          <p:nvPr/>
        </p:nvSpPr>
        <p:spPr>
          <a:xfrm>
            <a:off x="809625" y="450919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Thông tin nhân khẩu học cơ bản.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3" name="Google Shape;493;p31"/>
          <p:cNvSpPr txBox="1"/>
          <p:nvPr/>
        </p:nvSpPr>
        <p:spPr>
          <a:xfrm>
            <a:off x="809625" y="492635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hình tĩnh, chưa học real-time.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494" name="Google Shape;494;p3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3179564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/>
        </p:nvSpPr>
        <p:spPr>
          <a:xfrm>
            <a:off x="6667500" y="367486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Mở rộng vùng dữ liệu sang các khu vực khác.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6" name="Google Shape;496;p31"/>
          <p:cNvSpPr txBox="1"/>
          <p:nvPr/>
        </p:nvSpPr>
        <p:spPr>
          <a:xfrm>
            <a:off x="6667500" y="409202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Tích hợp dữ liệu online để có cái nhìn 360 độ.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7" name="Google Shape;497;p31"/>
          <p:cNvSpPr txBox="1"/>
          <p:nvPr/>
        </p:nvSpPr>
        <p:spPr>
          <a:xfrm>
            <a:off x="6667500" y="4509194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Bổ sung các yếu tố ngoại sinh (thời tiết, lễ tết).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8" name="Google Shape;498;p31"/>
          <p:cNvSpPr txBox="1"/>
          <p:nvPr/>
        </p:nvSpPr>
        <p:spPr>
          <a:xfrm>
            <a:off x="6667500" y="4926359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Triển khai mô hình Online Learning.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Hạn Chế &amp; Hướng Phát Triển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00" name="Google Shape;500;p31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2"/>
          <p:cNvSpPr txBox="1"/>
          <p:nvPr/>
        </p:nvSpPr>
        <p:spPr>
          <a:xfrm>
            <a:off x="2344420" y="1663749"/>
            <a:ext cx="8001000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Kết Luận</a:t>
            </a:r>
            <a:endParaRPr lang="en-US" sz="54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5381625" y="2978199"/>
            <a:ext cx="1428750" cy="5715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1755140" y="3206750"/>
            <a:ext cx="8662035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Bài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đã hoàn thành phân tích toàn diện </a:t>
            </a: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99,457 giao dịch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, xây dựng thành công mô hình phân cụm và dự đoán với độ chính xác </a:t>
            </a:r>
            <a:r>
              <a:rPr lang="vi-VN" alt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khá cao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. Kết quả mang lại nền tảng vững chắc cho các quyết định dựa trên dữ liệu.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1755140" y="4505960"/>
            <a:ext cx="8531860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6B35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Thank You!</a:t>
            </a:r>
            <a:endParaRPr lang="en-US" sz="3000" b="0" i="0" u="none" strike="noStrike" cap="none">
              <a:solidFill>
                <a:srgbClr val="FF6B35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723280"/>
            <a:ext cx="53816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533400" y="2032635"/>
            <a:ext cx="5800725" cy="32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Sự ph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 triển mạnh mẽ của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iện tử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vai tr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là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g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nhiễu thị tr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(market disruptor),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ẩy sự cạnh tranh gay gắt trong ngành b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lẻ.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iều này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ò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hỏi c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trung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th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mại phải n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cao n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lực ph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thấu cảm (customer insights) nhằm t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vị gi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và cải thiện trải nghiệm kh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tại 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b</a:t>
            </a:r>
            <a:r>
              <a:rPr lang="en-US" altLang="en-US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80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n.</a:t>
            </a:r>
            <a:endParaRPr lang="en-US" altLang="en-GB" sz="180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28" name="Google Shape;128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4125" y="1723280"/>
            <a:ext cx="53816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666750" y="751730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Bối Cảnh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476250" y="685690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2345055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64" name="Google Shape;164;p16"/>
          <p:cNvSpPr txBox="1"/>
          <p:nvPr/>
        </p:nvSpPr>
        <p:spPr>
          <a:xfrm>
            <a:off x="666750" y="855612"/>
            <a:ext cx="115252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Câu hỏi nghiên cứu</a:t>
            </a:r>
            <a:endParaRPr lang="vi-VN" alt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26" name="Google Shape;126;p15"/>
          <p:cNvSpPr txBox="1"/>
          <p:nvPr>
            <p:custDataLst>
              <p:tags r:id="rId4"/>
            </p:custDataLst>
          </p:nvPr>
        </p:nvSpPr>
        <p:spPr>
          <a:xfrm>
            <a:off x="1501140" y="2345690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những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nào với hành vi mua sắm t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ồng? C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này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tr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bởi những yếu tố g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ì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về tần suất mua hàng, gi</a:t>
            </a:r>
            <a:r>
              <a:rPr lang="en-US" altLang="en-US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 i="0" u="none" strike="noStrike" cap="none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trị giao dịch và thời gian mua sắm gần nhất?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7" name="Google Shape;144;p16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328930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8" name="Google Shape;126;p15"/>
          <p:cNvSpPr txBox="1"/>
          <p:nvPr>
            <p:custDataLst>
              <p:tags r:id="rId6"/>
            </p:custDataLst>
          </p:nvPr>
        </p:nvSpPr>
        <p:spPr>
          <a:xfrm>
            <a:off x="1501140" y="328993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Những sản phẩm nào th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ờng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mua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ù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nhau? Mối quan hệ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ủ mạnh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 dụng cho chiến l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 cross-selling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9" name="Google Shape;144;p16" descr="image.png"/>
          <p:cNvPicPr preferRelativeResize="0"/>
          <p:nvPr>
            <p:custDataLst>
              <p:tags r:id="rId7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4232910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0" name="Google Shape;126;p15"/>
          <p:cNvSpPr txBox="1"/>
          <p:nvPr>
            <p:custDataLst>
              <p:tags r:id="rId8"/>
            </p:custDataLst>
          </p:nvPr>
        </p:nvSpPr>
        <p:spPr>
          <a:xfrm>
            <a:off x="1501140" y="4233545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dự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nh x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danh mục sản phẩm mà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sẽ mua dựa tr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ặc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khẩu học, ph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thức thanh to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n, và thời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iểm mua sắm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1" name="Google Shape;144;p16" descr="image.png"/>
          <p:cNvPicPr preferRelativeResize="0"/>
          <p:nvPr>
            <p:custDataLst>
              <p:tags r:id="rId9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5175885"/>
            <a:ext cx="11170285" cy="734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7000"/>
              </a:schemeClr>
            </a:outerShdw>
          </a:effectLst>
        </p:spPr>
      </p:pic>
      <p:sp>
        <p:nvSpPr>
          <p:cNvPr id="12" name="Google Shape;126;p15"/>
          <p:cNvSpPr txBox="1"/>
          <p:nvPr>
            <p:custDataLst>
              <p:tags r:id="rId10"/>
            </p:custDataLst>
          </p:nvPr>
        </p:nvSpPr>
        <p:spPr>
          <a:xfrm>
            <a:off x="1501140" y="5176520"/>
            <a:ext cx="959866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 font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Xu 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ớng mua sắm thay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ổi nh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ư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thế nào theo thời gian?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sự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biệt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 kể giữa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ngày trong tuần, giờ trong ngày, hoặc c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giai 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oạn kh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nhau trong n</a:t>
            </a:r>
            <a:r>
              <a:rPr lang="en-US" altLang="en-US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ă</a:t>
            </a:r>
            <a:r>
              <a:rPr lang="en-US" altLang="en-GB" sz="1600" b="1">
                <a:solidFill>
                  <a:schemeClr val="tx1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 không?</a:t>
            </a:r>
            <a:endParaRPr lang="en-US" altLang="en-GB" sz="1600" b="1" i="0" u="none" strike="noStrike" cap="none">
              <a:solidFill>
                <a:schemeClr val="tx1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4" name="Text Box 13"/>
          <p:cNvSpPr txBox="1"/>
          <p:nvPr>
            <p:custDataLst>
              <p:tags r:id="rId11"/>
            </p:custDataLst>
          </p:nvPr>
        </p:nvSpPr>
        <p:spPr>
          <a:xfrm>
            <a:off x="475615" y="240030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1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5" name="Text Box 14"/>
          <p:cNvSpPr txBox="1"/>
          <p:nvPr>
            <p:custDataLst>
              <p:tags r:id="rId12"/>
            </p:custDataLst>
          </p:nvPr>
        </p:nvSpPr>
        <p:spPr>
          <a:xfrm>
            <a:off x="475615" y="334518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2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6" name="Text Box 15"/>
          <p:cNvSpPr txBox="1"/>
          <p:nvPr>
            <p:custDataLst>
              <p:tags r:id="rId13"/>
            </p:custDataLst>
          </p:nvPr>
        </p:nvSpPr>
        <p:spPr>
          <a:xfrm>
            <a:off x="475615" y="423164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3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7" name="Text Box 16"/>
          <p:cNvSpPr txBox="1"/>
          <p:nvPr>
            <p:custDataLst>
              <p:tags r:id="rId14"/>
            </p:custDataLst>
          </p:nvPr>
        </p:nvSpPr>
        <p:spPr>
          <a:xfrm>
            <a:off x="475615" y="5176520"/>
            <a:ext cx="743585" cy="6788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 fontAlgn="ctr"/>
            <a:r>
              <a:rPr lang="vi-VN" altLang="en-GB" sz="3200">
                <a:solidFill>
                  <a:srgbClr val="FF6B35"/>
                </a:solidFill>
                <a:latin typeface="Bahnschrift" panose="020B0502040204020203" charset="0"/>
                <a:cs typeface="Bahnschrift" panose="020B0502040204020203" charset="0"/>
              </a:rPr>
              <a:t>4</a:t>
            </a:r>
            <a:endParaRPr lang="vi-VN" altLang="en-GB" sz="3200">
              <a:solidFill>
                <a:srgbClr val="FF6B35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57562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38875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0187" y="2345233"/>
            <a:ext cx="2595562" cy="351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93031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928925" y="3859708"/>
            <a:ext cx="1690211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Phân Nhóm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771525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Tìm các segments khách hàng dựa trên chỉ số RFM để cá nhân hóa dịch vụ.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1" name="Google Shape;151;p16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274343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769920" y="3859708"/>
            <a:ext cx="177084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Luật Kết Hợp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652837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Khám phá các tổ hợp sản phẩm (Product bundles) có chỉ số Lift cao.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155656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6920172" y="3859708"/>
            <a:ext cx="123296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Dự Đoán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6534150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Xây dựng mô hình dự đoán danh mục sản phẩm dựa trên nhân khẩu học.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57" name="Google Shape;157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36968" y="2640508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9701941" y="3859708"/>
            <a:ext cx="143205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Xu Hướng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9415462" y="4574083"/>
            <a:ext cx="2005012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Phân tích các mẫu hình mua sắm theo thời gian và mùa vụ.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160" name="Google Shape;160;p16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521618" y="2821483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431506" y="2821483"/>
            <a:ext cx="4476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336631" y="2821483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descr="image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217943" y="2821483"/>
            <a:ext cx="4000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Mục Tiêu Nghiên Cứu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1827162"/>
            <a:ext cx="5381625" cy="455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6250" y="4102596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62312" y="4102596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6250" y="5258841"/>
            <a:ext cx="2595562" cy="9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262312" y="5258841"/>
            <a:ext cx="2595562" cy="96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533400" y="1679525"/>
            <a:ext cx="5650706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Customer Shopping Dataset</a:t>
            </a:r>
            <a:endParaRPr lang="en-US" sz="21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76250" y="2267535"/>
            <a:ext cx="5381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Nguồn: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Kaggle (Tác giả: Mehmet Tahir Arslan)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76250" y="3387645"/>
            <a:ext cx="53816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Mô tả: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Dữ liệu giao dịch thu thập từ 10 trung tâm thương mại lớn tại Istanbul trong giai đoạn 2021-2023.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11385" y="4293096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99,457</a:t>
            </a:r>
            <a:endParaRPr lang="en-US" sz="2400" b="1" i="0" u="none" strike="noStrike" cap="none">
              <a:solidFill>
                <a:srgbClr val="2E509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666750" y="4664571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Transactions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397448" y="4293096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B35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10</a:t>
            </a:r>
            <a:endParaRPr lang="en-US" sz="2400" b="1" i="0" u="none" strike="noStrike" cap="none">
              <a:solidFill>
                <a:srgbClr val="FF6B35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3452812" y="4664571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Malls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611385" y="5449341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4ECDC4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~5,000</a:t>
            </a:r>
            <a:endParaRPr lang="en-US" sz="2400" b="1" i="0" u="none" strike="noStrike" cap="none">
              <a:solidFill>
                <a:srgbClr val="4ECDC4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66750" y="5820816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Customers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3397448" y="5449341"/>
            <a:ext cx="232529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8</a:t>
            </a:r>
            <a:endParaRPr lang="en-US" sz="2400" b="1" i="0" u="none" strike="noStrike" cap="none">
              <a:solidFill>
                <a:srgbClr val="2E5090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3452812" y="5820816"/>
            <a:ext cx="2214562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Categories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Dataset Overview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" name="Google Shape;177;p17"/>
          <p:cNvSpPr txBox="1"/>
          <p:nvPr/>
        </p:nvSpPr>
        <p:spPr>
          <a:xfrm>
            <a:off x="476250" y="2708275"/>
            <a:ext cx="5708015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50" b="0" i="0" u="none" strike="noStrike" cap="none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https://www.kaggle.com/datasets/mehmettahiraslan/customer-shopping-dataset</a:t>
            </a:r>
            <a:endParaRPr lang="en-US" altLang="en-GB" sz="1350" b="0" i="0" u="none" strike="noStrike" cap="none">
              <a:solidFill>
                <a:schemeClr val="bg2">
                  <a:lumMod val="60000"/>
                  <a:lumOff val="40000"/>
                </a:schemeClr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84" name="Google Shape;84;p13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34125" y="1826895"/>
            <a:ext cx="5380990" cy="455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18"/>
          <p:cNvGraphicFramePr/>
          <p:nvPr/>
        </p:nvGraphicFramePr>
        <p:xfrm>
          <a:off x="476250" y="1523404"/>
          <a:ext cx="11239500" cy="5162250"/>
        </p:xfrm>
        <a:graphic>
          <a:graphicData uri="http://schemas.openxmlformats.org/drawingml/2006/table">
            <a:tbl>
              <a:tblPr firstRow="1" bandRow="1">
                <a:noFill/>
                <a:tableStyleId>{3B14509C-7570-4F49-B173-3D3EA11BE6B5}</a:tableStyleId>
              </a:tblPr>
              <a:tblGrid>
                <a:gridCol w="3371850"/>
                <a:gridCol w="7867650"/>
              </a:tblGrid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FFFFFF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Attribute</a:t>
                      </a:r>
                      <a:endParaRPr lang="en-US" sz="1350" b="0" i="0" u="none" strike="noStrike" cap="none">
                        <a:solidFill>
                          <a:srgbClr val="FFFFFF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5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FFFFFF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Description</a:t>
                      </a:r>
                      <a:endParaRPr lang="en-US" sz="1350" b="0" i="0" u="none" strike="noStrike" cap="none">
                        <a:solidFill>
                          <a:srgbClr val="FFFFFF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5090"/>
                    </a:solidFill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customer_id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ã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ịnh danh kh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 hàng duy nhất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gender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33375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Giới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í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nh (Nam / Nữ)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age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Tuổi của kh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 hàng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category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Danh mục sản phẩm (Quần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o, Giày d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é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p, S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ch, v.v.)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quantity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Số l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ợng mặt hàng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ã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mua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price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gi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(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ồng Lira Thổ Nh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ĩ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 Kỳ)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payment_method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Ph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ng thức thanh to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(Tiền mặt / Thẻ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í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dụng / Thẻ ghi nợ)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mall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3048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ê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 trung t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â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 th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ư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ng mại (10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ịa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iểm)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invoice_date</a:t>
                      </a:r>
                      <a:endParaRPr lang="en-US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2667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Mốc thời gian giao dịch (Ngày xuất h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ó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a 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đ</a:t>
                      </a:r>
                      <a:r>
                        <a:rPr lang="en-US" altLang="en-US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ơ</a:t>
                      </a:r>
                      <a:r>
                        <a:rPr lang="en-US" altLang="en-GB" sz="1350" b="0" i="0" u="none" strike="noStrike" cap="none">
                          <a:solidFill>
                            <a:srgbClr val="4A5568"/>
                          </a:solidFill>
                          <a:latin typeface="Bahnschrift" panose="020B0502040204020203" charset="0"/>
                          <a:ea typeface="Lato" panose="020F0502020204030203"/>
                          <a:cs typeface="Bahnschrift" panose="020B0502040204020203" charset="0"/>
                          <a:sym typeface="Lato" panose="020F0502020204030203"/>
                        </a:rPr>
                        <a:t>n)</a:t>
                      </a:r>
                      <a:endParaRPr lang="en-US" altLang="en-GB" sz="1350" b="0" i="0" u="none" strike="noStrike" cap="none">
                        <a:solidFill>
                          <a:srgbClr val="4A5568"/>
                        </a:solidFill>
                        <a:latin typeface="Bahnschrift" panose="020B0502040204020203" charset="0"/>
                        <a:ea typeface="Lato" panose="020F0502020204030203"/>
                        <a:cs typeface="Bahnschrift" panose="020B0502040204020203" charset="0"/>
                        <a:sym typeface="Lato" panose="020F0502020204030203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18"/>
          <p:cNvSpPr/>
          <p:nvPr/>
        </p:nvSpPr>
        <p:spPr>
          <a:xfrm>
            <a:off x="476250" y="2581572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3848100" y="2581572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476250" y="3093987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848100" y="3093987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476250" y="3606403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3848100" y="3606403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476250" y="4118818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3848100" y="4118818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476250" y="4631233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3848100" y="4631233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476250" y="5143648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3848100" y="5143648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476250" y="5656064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3848100" y="5656064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476250" y="6168479"/>
            <a:ext cx="337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848100" y="6168479"/>
            <a:ext cx="78676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pic>
        <p:nvPicPr>
          <p:cNvPr id="212" name="Google Shape;212;p1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2450" y="2245369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2450" y="5319861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2450" y="3270200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2450" y="378261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2450" y="5832276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52450" y="275778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52450" y="4295030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52450" y="6344691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52450" y="4807446"/>
            <a:ext cx="1905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666750" y="551854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Dataset Attributes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476250" y="551854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 descr="image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7625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39852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 descr="image.png"/>
          <p:cNvPicPr preferRelativeResize="0"/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32079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 descr="image.png"/>
          <p:cNvPicPr preferRelativeResize="0"/>
          <p:nvPr>
            <p:custDataLst>
              <p:tags r:id="rId6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243060" y="2992120"/>
            <a:ext cx="2472690" cy="16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476250" y="5152132"/>
            <a:ext cx="112395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Kết quả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ầu ra: C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thông tin chi tiết và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ề xuất kinh doanh c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ó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thể thực hiện </a:t>
            </a:r>
            <a:r>
              <a:rPr lang="en-US" altLang="en-US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đư</a:t>
            </a:r>
            <a:r>
              <a:rPr lang="en-US" altLang="en-GB" sz="1600" b="0" i="1" u="none" strike="noStrike" cap="none">
                <a:solidFill>
                  <a:srgbClr val="777777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ợc</a:t>
            </a:r>
            <a:endParaRPr lang="en-US" altLang="en-GB" sz="1600" b="0" i="1" u="none" strike="noStrike" cap="none">
              <a:solidFill>
                <a:srgbClr val="777777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3" name="Google Shape;243;p19"/>
          <p:cNvSpPr txBox="1"/>
          <p:nvPr>
            <p:custDataLst>
              <p:tags r:id="rId7"/>
            </p:custDataLst>
          </p:nvPr>
        </p:nvSpPr>
        <p:spPr>
          <a:xfrm>
            <a:off x="634461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1. Data Prep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4" name="Google Shape;244;p19"/>
          <p:cNvSpPr txBox="1"/>
          <p:nvPr>
            <p:custDataLst>
              <p:tags r:id="rId8"/>
            </p:custDataLst>
          </p:nvPr>
        </p:nvSpPr>
        <p:spPr>
          <a:xfrm>
            <a:off x="685800" y="3582590"/>
            <a:ext cx="205353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Cleaning, Feature Engineering, RFM Calculation</a:t>
            </a:r>
            <a:endParaRPr lang="en-US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5" name="Google Shape;245;p19"/>
          <p:cNvSpPr txBox="1"/>
          <p:nvPr>
            <p:custDataLst>
              <p:tags r:id="rId9"/>
            </p:custDataLst>
          </p:nvPr>
        </p:nvSpPr>
        <p:spPr>
          <a:xfrm>
            <a:off x="3556701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2. Clustering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6" name="Google Shape;246;p19"/>
          <p:cNvSpPr txBox="1"/>
          <p:nvPr>
            <p:custDataLst>
              <p:tags r:id="rId10"/>
            </p:custDataLst>
          </p:nvPr>
        </p:nvSpPr>
        <p:spPr>
          <a:xfrm>
            <a:off x="3608040" y="3582590"/>
            <a:ext cx="2053530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c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thuật to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K-Means, Hierarchical, DBSCAN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ú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7" name="Google Shape;247;p19"/>
          <p:cNvSpPr txBox="1"/>
          <p:nvPr>
            <p:custDataLst>
              <p:tags r:id="rId11"/>
            </p:custDataLst>
          </p:nvPr>
        </p:nvSpPr>
        <p:spPr>
          <a:xfrm>
            <a:off x="6478942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3. Rules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48" name="Google Shape;248;p19"/>
          <p:cNvSpPr txBox="1"/>
          <p:nvPr>
            <p:custDataLst>
              <p:tags r:id="rId12"/>
            </p:custDataLst>
          </p:nvPr>
        </p:nvSpPr>
        <p:spPr>
          <a:xfrm>
            <a:off x="6530280" y="3582590"/>
            <a:ext cx="2053530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thuật to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Apriori &amp; FP-Growth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t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í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giỏ hàng (Market Basket Analysis)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49" name="Google Shape;249;p19"/>
          <p:cNvSpPr txBox="1"/>
          <p:nvPr>
            <p:custDataLst>
              <p:tags r:id="rId13"/>
            </p:custDataLst>
          </p:nvPr>
        </p:nvSpPr>
        <p:spPr>
          <a:xfrm>
            <a:off x="9401182" y="3201590"/>
            <a:ext cx="215620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" panose="00000600000000000000"/>
                <a:cs typeface="Bahnschrift" panose="020B0502040204020203" charset="0"/>
                <a:sym typeface="Poppins" panose="00000600000000000000"/>
              </a:rPr>
              <a:t>4. Prediction</a:t>
            </a:r>
            <a:endParaRPr lang="en-US" sz="1500" b="1" i="0" u="none" strike="noStrike" cap="none">
              <a:solidFill>
                <a:srgbClr val="2E5090"/>
              </a:solidFill>
              <a:latin typeface="Bahnschrift" panose="020B0502040204020203" charset="0"/>
              <a:ea typeface="Poppins" panose="00000600000000000000"/>
              <a:cs typeface="Bahnschrift" panose="020B0502040204020203" charset="0"/>
              <a:sym typeface="Poppins" panose="00000600000000000000"/>
            </a:endParaRPr>
          </a:p>
        </p:txBody>
      </p:sp>
      <p:sp>
        <p:nvSpPr>
          <p:cNvPr id="250" name="Google Shape;250;p19"/>
          <p:cNvSpPr txBox="1"/>
          <p:nvPr>
            <p:custDataLst>
              <p:tags r:id="rId14"/>
            </p:custDataLst>
          </p:nvPr>
        </p:nvSpPr>
        <p:spPr>
          <a:xfrm>
            <a:off x="9452520" y="3582590"/>
            <a:ext cx="2053530" cy="10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Sử dụng C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y quyết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ịnh (Decision Tree), Rừng ngẫu nhi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ê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(Random Forest) 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đ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ể ph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â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 loại kh</a:t>
            </a:r>
            <a:r>
              <a:rPr lang="en-US" altLang="en-US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á</a:t>
            </a:r>
            <a:r>
              <a:rPr lang="en-US" altLang="en-GB" sz="10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ch hàng (Classification)</a:t>
            </a:r>
            <a:endParaRPr lang="en-US" altLang="en-GB" sz="10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Phương Pháp Nghiên Cứu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  <p:sp>
        <p:nvSpPr>
          <p:cNvPr id="5" name="Right Arrow 4"/>
          <p:cNvSpPr/>
          <p:nvPr>
            <p:custDataLst>
              <p:tags r:id="rId15"/>
            </p:custDataLst>
          </p:nvPr>
        </p:nvSpPr>
        <p:spPr>
          <a:xfrm>
            <a:off x="5847080" y="3651885"/>
            <a:ext cx="51816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" name="Right Arrow 6"/>
          <p:cNvSpPr/>
          <p:nvPr>
            <p:custDataLst>
              <p:tags r:id="rId16"/>
            </p:custDataLst>
          </p:nvPr>
        </p:nvSpPr>
        <p:spPr>
          <a:xfrm>
            <a:off x="8779510" y="3651885"/>
            <a:ext cx="52832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8" name="Right Arrow 7"/>
          <p:cNvSpPr/>
          <p:nvPr>
            <p:custDataLst>
              <p:tags r:id="rId17"/>
            </p:custDataLst>
          </p:nvPr>
        </p:nvSpPr>
        <p:spPr>
          <a:xfrm>
            <a:off x="2945130" y="3651885"/>
            <a:ext cx="529590" cy="2933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686435" y="3122414"/>
            <a:ext cx="560070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EF444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Trước Xử Lý</a:t>
            </a:r>
            <a:endParaRPr lang="en-US" sz="2100" b="0" i="0" u="none" strike="noStrike" cap="none">
              <a:solidFill>
                <a:srgbClr val="EF444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6544310" y="2913905"/>
            <a:ext cx="56007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4ECDC4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Sau Xử Lý</a:t>
            </a:r>
            <a:endParaRPr lang="en-US" sz="2100" b="0" i="0" u="none" strike="noStrike" cap="none">
              <a:solidFill>
                <a:srgbClr val="4ECDC4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019810" y="3674864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Missing values check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019810" y="4092029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Duplicate records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019810" y="4509194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Raw date formats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019810" y="4926359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Limited 10 columns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6877685" y="346635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Cleaned &amp; Verified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6877685" y="3883521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New Features: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total_amount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6877685" y="4300686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RFM: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Recency, Frequency, Monetary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6877685" y="4717851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Time: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Year, Month, Hour, Day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6877685" y="5135016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Age Group:</a:t>
            </a:r>
            <a:r>
              <a:rPr lang="en-US" sz="1350" b="0" i="0" u="none" strike="noStrike" cap="none">
                <a:solidFill>
                  <a:srgbClr val="4A5568"/>
                </a:solidFill>
                <a:latin typeface="Bahnschrift" panose="020B0502040204020203" charset="0"/>
                <a:ea typeface="Lato" panose="020F0502020204030203"/>
                <a:cs typeface="Bahnschrift" panose="020B0502040204020203" charset="0"/>
                <a:sym typeface="Lato" panose="020F0502020204030203"/>
              </a:rPr>
              <a:t> Teen to Senior</a:t>
            </a:r>
            <a:endParaRPr lang="en-US" sz="1350" b="0" i="0" u="none" strike="noStrike" cap="none">
              <a:solidFill>
                <a:srgbClr val="4A5568"/>
              </a:solidFill>
              <a:latin typeface="Bahnschrift" panose="020B0502040204020203" charset="0"/>
              <a:ea typeface="Lato" panose="020F0502020204030203"/>
              <a:cs typeface="Bahnschrift" panose="020B0502040204020203" charset="0"/>
              <a:sym typeface="Lato" panose="020F0502020204030203"/>
            </a:endParaRPr>
          </a:p>
        </p:txBody>
      </p:sp>
      <p:pic>
        <p:nvPicPr>
          <p:cNvPr id="269" name="Google Shape;269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3708201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125366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542532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435" y="4959697"/>
            <a:ext cx="1524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3499693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3916858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4334023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4751189"/>
            <a:ext cx="1809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44310" y="5168354"/>
            <a:ext cx="1809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0"/>
          <p:cNvSpPr txBox="1"/>
          <p:nvPr/>
        </p:nvSpPr>
        <p:spPr>
          <a:xfrm>
            <a:off x="666750" y="855612"/>
            <a:ext cx="115252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5090"/>
                </a:solidFill>
                <a:latin typeface="Bahnschrift" panose="020B0502040204020203" charset="0"/>
                <a:ea typeface="Poppins SemiBold" panose="00000600000000000000"/>
                <a:cs typeface="Bahnschrift" panose="020B0502040204020203" charset="0"/>
                <a:sym typeface="Poppins SemiBold" panose="00000600000000000000"/>
              </a:rPr>
              <a:t>Tiền Xử Lý Dữ Liệu</a:t>
            </a:r>
            <a:endParaRPr lang="en-US" sz="3600" b="0" i="0" u="none" strike="noStrike" cap="none">
              <a:solidFill>
                <a:srgbClr val="2E5090"/>
              </a:solidFill>
              <a:latin typeface="Bahnschrift" panose="020B0502040204020203" charset="0"/>
              <a:ea typeface="Poppins SemiBold" panose="00000600000000000000"/>
              <a:cs typeface="Bahnschrift" panose="020B0502040204020203" charset="0"/>
              <a:sym typeface="Poppins SemiBold" panose="00000600000000000000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476250" y="855612"/>
            <a:ext cx="57150" cy="68580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Bahnschrift" panose="020B0502040204020203" charset="0"/>
              <a:ea typeface="Calibri" panose="020F0502020204030204"/>
              <a:cs typeface="Bahnschrift" panose="020B0502040204020203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0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00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1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2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0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11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2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1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5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6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7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8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19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0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1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2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5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6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7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8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29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30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1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2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3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4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5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6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7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8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39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4.xml><?xml version="1.0" encoding="utf-8"?>
<p:tagLst xmlns:p="http://schemas.openxmlformats.org/presentationml/2006/main">
  <p:tag name="KSO_WM_DIAGRAM_VIRTUALLY_FRAME" val="{&quot;height&quot;:250.7,&quot;left&quot;:64.5,&quot;top&quot;:182,&quot;width&quot;:688.5}"/>
</p:tagLst>
</file>

<file path=ppt/tags/tag40.xml><?xml version="1.0" encoding="utf-8"?>
<p:tagLst xmlns:p="http://schemas.openxmlformats.org/presentationml/2006/main">
  <p:tag name="KSO_WM_DIAGRAM_VIRTUALLY_FRAME" val="{&quot;height&quot;:280.85,&quot;left&quot;:37.45,&quot;top&quot;:184.65,&quot;width&quot;:879.6}"/>
</p:tagLst>
</file>

<file path=ppt/tags/tag41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2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3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4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5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6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7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8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49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50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1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2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3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4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5.xml><?xml version="1.0" encoding="utf-8"?>
<p:tagLst xmlns:p="http://schemas.openxmlformats.org/presentationml/2006/main">
  <p:tag name="KSO_WM_DIAGRAM_VIRTUALLY_FRAME" val="{&quot;height&quot;:243.85629921259843,&quot;left&quot;:37.5,&quot;top&quot;:235.5937007874016,&quot;width&quot;:885}"/>
</p:tagLst>
</file>

<file path=ppt/tags/tag56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7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8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59.xml><?xml version="1.0" encoding="utf-8"?>
<p:tagLst xmlns:p="http://schemas.openxmlformats.org/presentationml/2006/main">
  <p:tag name="KSO_WM_DIAGRAM_VIRTUALLY_FRAME" val="{&quot;height&quot;:299.2382677165354,&quot;left&quot;:140.9,&quot;top&quot;:138.02338582677163,&quot;width&quot;:675.292125984252}"/>
</p:tagLst>
</file>

<file path=ppt/tags/tag6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60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1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2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3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4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5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6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7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8.xml><?xml version="1.0" encoding="utf-8"?>
<p:tagLst xmlns:p="http://schemas.openxmlformats.org/presentationml/2006/main">
  <p:tag name="KSO_WM_DIAGRAM_VIRTUALLY_FRAME" val="{&quot;height&quot;:121.5,&quot;left&quot;:37.5,&quot;top&quot;:290.5546456692913,&quot;width&quot;:423.75}"/>
</p:tagLst>
</file>

<file path=ppt/tags/tag69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70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1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2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3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4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5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6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7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8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79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80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1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2.xml><?xml version="1.0" encoding="utf-8"?>
<p:tagLst xmlns:p="http://schemas.openxmlformats.org/presentationml/2006/main">
  <p:tag name="KSO_WM_DIAGRAM_VIRTUALLY_FRAME" val="{&quot;height&quot;:280.85,&quot;left&quot;:26.85,&quot;top&quot;:13.2,&quot;width&quot;:879.6}"/>
</p:tagLst>
</file>

<file path=ppt/tags/tag8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4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5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6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7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8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89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.xml><?xml version="1.0" encoding="utf-8"?>
<p:tagLst xmlns:p="http://schemas.openxmlformats.org/presentationml/2006/main">
  <p:tag name="KSO_WM_DIAGRAM_VIRTUALLY_FRAME" val="{&quot;height&quot;:225.05,&quot;left&quot;:64.5,&quot;top&quot;:201.37496062992122,&quot;width&quot;:386.80070866141733}"/>
</p:tagLst>
</file>

<file path=ppt/tags/tag90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1.xml><?xml version="1.0" encoding="utf-8"?>
<p:tagLst xmlns:p="http://schemas.openxmlformats.org/presentationml/2006/main">
  <p:tag name="TABLE_ENDDRAG_ORIGIN_RECT" val="703*96"/>
  <p:tag name="TABLE_ENDDRAG_RECT" val="67*206*703*96"/>
</p:tagLst>
</file>

<file path=ppt/tags/tag92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3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4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5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6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7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8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ags/tag99.xml><?xml version="1.0" encoding="utf-8"?>
<p:tagLst xmlns:p="http://schemas.openxmlformats.org/presentationml/2006/main">
  <p:tag name="KSO_WM_DIAGRAM_VIRTUALLY_FRAME" val="{&quot;height&quot;:482.6,&quot;left&quot;:37.45,&quot;top&quot;:19,&quot;width&quot;:879.6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13649</Words>
  <Application>WPS Presentation</Application>
  <PresentationFormat/>
  <Paragraphs>556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SimSun</vt:lpstr>
      <vt:lpstr>Wingdings</vt:lpstr>
      <vt:lpstr>Arial</vt:lpstr>
      <vt:lpstr>Calibri</vt:lpstr>
      <vt:lpstr>Bahnschrift</vt:lpstr>
      <vt:lpstr>Poppins</vt:lpstr>
      <vt:lpstr>Poppins SemiBold</vt:lpstr>
      <vt:lpstr>Lato Light</vt:lpstr>
      <vt:lpstr>Lato</vt:lpstr>
      <vt:lpstr>Microsoft YaHei</vt:lpstr>
      <vt:lpstr>Arial Unicode MS</vt:lpstr>
      <vt:lpstr>Google Sans Text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Sự Nguyễn</cp:lastModifiedBy>
  <cp:revision>5</cp:revision>
  <dcterms:created xsi:type="dcterms:W3CDTF">2025-12-23T13:23:00Z</dcterms:created>
  <dcterms:modified xsi:type="dcterms:W3CDTF">2025-12-25T15:53:33Z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AAF5AA5773C84BFC9F78DED0067443F2_13</vt:lpwstr>
  </property>
  <property fmtid="{D5CDD505-2E9C-101B-9397-08002B2CF9AE}" pid="3" name="KSOProductBuildVer">
    <vt:lpwstr>2057-12.2.0.23158</vt:lpwstr>
  </property>
</Properties>
</file>